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12.xml" ContentType="application/vnd.openxmlformats-officedocument.theme+xml"/>
  <Override PartName="/ppt/notesSlides/notesSlide31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_rels/notesSlide31.xml.rels" ContentType="application/vnd.openxmlformats-package.relationships+xml"/>
  <Override PartName="/ppt/notesSlides/_rels/notesSlide35.xml.rels" ContentType="application/vnd.openxmlformats-package.relationships+xml"/>
  <Override PartName="/ppt/notesSlides/_rels/notesSlide36.xml.rels" ContentType="application/vnd.openxmlformats-package.relationships+xml"/>
  <Override PartName="/ppt/notesSlides/notesSlide36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39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move the slide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IE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  <a:endParaRPr b="0" lang="en-IE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dt" idx="3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ftr" idx="3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" name="PlaceHolder 6"/>
          <p:cNvSpPr>
            <a:spLocks noGrp="1"/>
          </p:cNvSpPr>
          <p:nvPr>
            <p:ph type="sldNum" idx="3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B7DA231D-B0E6-4736-92D5-E86A3532ADAB}" type="slidenum"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
</Relationships>
</file>

<file path=ppt/notesSlides/_rels/notesSlide35.xml.rels><?xml version="1.0" encoding="UTF-8"?>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
</Relationships>
</file>

<file path=ppt/notesSlides/_rels/notesSlide36.xml.rels><?xml version="1.0" encoding="UTF-8"?>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
</Relationship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The quality from 1998 and 2014 is low because single gradient map is very faint (weak).</a:t>
            </a:r>
            <a:endParaRPr b="0" lang="en-IE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Deep models can have saturation problem.</a:t>
            </a:r>
            <a:endParaRPr b="0" lang="en-IE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endParaRPr b="0" lang="en-IE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sldNum" idx="4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C288456-5F4B-46BD-BBDC-345DB7EE4CB2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3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Retinal image with lesions/damages to algorithms,</a:t>
            </a:r>
            <a:endParaRPr b="0" lang="en-IE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sldNum" idx="4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50307ED-3AB1-4B3E-99FA-47AA2B656E9B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3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The quality from 1998 and 2014 is low because single gradient map is very faint (weak).</a:t>
            </a:r>
            <a:endParaRPr b="0" lang="en-IE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Deep models can have saturation problem.</a:t>
            </a:r>
            <a:endParaRPr b="0" lang="en-IE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endParaRPr b="0" lang="en-IE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sldNum" idx="4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8B07822-55CF-4C38-9363-C472C9AD54D9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50E3E3D-CC73-471F-A412-A13E63F04875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19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D70721D-48E8-4DBD-BD90-5C070D492781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31964C8-FAE2-4731-A2A9-91AB49262B4F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dt" idx="3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ftr" idx="3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" name="PlaceHolder 6"/>
          <p:cNvSpPr>
            <a:spLocks noGrp="1"/>
          </p:cNvSpPr>
          <p:nvPr>
            <p:ph type="sldNum" idx="3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F28236E-4AFE-4949-96BB-3892A5C10147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D4C8793-DBEF-4A4A-98F4-026CF353F201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19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5CD8DD5-BC35-4337-AEE2-75EF7EA37383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05B450B-E105-4E0C-BF5A-FF22465038A9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PlaceHolder 5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BBE7831-3020-49AE-81B1-4619CAE9A0D9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" name="PlaceHolder 5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E81B421-A304-4307-B5CF-4E5FB540C544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" name="PlaceHolder 6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BD0EFC2-86C0-486A-9119-315344C7F476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8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08724A0-03D2-484D-8E18-F2305C60F8C0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E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BCA842A-D2A6-4EA7-80C4-AE30677D06A5}" type="slidenum">
              <a:rPr b="0" lang="en-IE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E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hyperlink" Target="https://playground.tensorflow.org/" TargetMode="External"/><Relationship Id="rId2" Type="http://schemas.openxmlformats.org/officeDocument/2006/relationships/slideLayout" Target="../slideLayouts/slideLayout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hyperlink" Target="https://medium.datadriveninvestor.com/visualizing-neural-networks-using-saliency-maps-in-pytorch-289d8e244ab4" TargetMode="External"/><Relationship Id="rId4" Type="http://schemas.openxmlformats.org/officeDocument/2006/relationships/hyperlink" Target="https://arxiv.org/pdf/1312.6034.pdf" TargetMode="External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3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36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IE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Explainable AI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An introduction</a:t>
            </a:r>
            <a:endParaRPr b="0" lang="en-IE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  </a:t>
            </a:r>
            <a:br>
              <a:rPr sz="4400"/>
            </a:br>
            <a:r>
              <a:rPr b="0" lang="en-IE" sz="3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Many well known cases</a:t>
            </a:r>
            <a:br>
              <a:rPr sz="4400"/>
            </a:br>
            <a:br>
              <a:rPr sz="4400"/>
            </a:br>
            <a:endParaRPr b="0" lang="en-US" sz="3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Microsoft YaHei"/>
              </a:rPr>
              <a:t>COMPAS Recidivism Algorithm</a:t>
            </a: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Microsoft YaHei"/>
              </a:rPr>
              <a:t> (2016): criminal risk assessment tool was biased against Black defendants </a:t>
            </a:r>
            <a:endParaRPr b="0" lang="en-IE" sz="2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indent="0" defTabSz="91440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Microsoft YaHei"/>
              </a:rPr>
              <a:t>Amazon's Recruiting Tool</a:t>
            </a: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Microsoft YaHei"/>
              </a:rPr>
              <a:t>  (2018): discriminated against women. Trained on resumes mostly from men; learned a bias</a:t>
            </a:r>
            <a:endParaRPr b="0" lang="en-IE" sz="2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indent="0" defTabSz="914400">
              <a:lnSpc>
                <a:spcPct val="115000"/>
              </a:lnSpc>
              <a:spcAft>
                <a:spcPts val="1236"/>
              </a:spcAft>
              <a:buNone/>
            </a:pP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Microsoft YaHei"/>
              </a:rPr>
              <a:t>A</a:t>
            </a:r>
            <a:r>
              <a:rPr b="1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Microsoft YaHei"/>
              </a:rPr>
              <a:t>pple Card Credit Limits</a:t>
            </a: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Microsoft YaHei"/>
              </a:rPr>
              <a:t> (2019): algorithm granted significantly lower credit limits to women compared to men with identical financial profiles </a:t>
            </a:r>
            <a:endParaRPr b="0" lang="en-IE" sz="2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indent="0" defTabSz="91440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Microsoft YaHei"/>
              </a:rPr>
              <a:t>UK A-Level Algorithm </a:t>
            </a: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Microsoft YaHei"/>
              </a:rPr>
              <a:t>(2020)</a:t>
            </a: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Microsoft YaHei"/>
              </a:rPr>
              <a:t>  system disproportionately downgraded students from disadvantaged backgrounds while favouring those from prestigious schools</a:t>
            </a:r>
            <a:endParaRPr b="0" lang="en-IE" sz="2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XAI - evaluation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Evaluation of explanations ?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50360" indent="23413320">
              <a:lnSpc>
                <a:spcPct val="115000"/>
              </a:lnSpc>
              <a:buNone/>
              <a:tabLst>
                <a:tab algn="l" pos="450360"/>
              </a:tabLst>
            </a:pPr>
            <a:r>
              <a:rPr b="1" lang="en-IE" sz="2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C</a:t>
            </a:r>
            <a:r>
              <a:rPr b="1" lang="en-IE" sz="24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Correctness</a:t>
            </a:r>
            <a:r>
              <a:rPr b="0" lang="en-IE" sz="24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: How accurately the explanation represents the model's actual decision process </a:t>
            </a:r>
            <a:endParaRPr b="0" lang="en-IE" sz="2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0360" indent="23413320">
              <a:lnSpc>
                <a:spcPct val="115000"/>
              </a:lnSpc>
              <a:buNone/>
              <a:tabLst>
                <a:tab algn="l" pos="450360"/>
              </a:tabLst>
            </a:pPr>
            <a:r>
              <a:rPr b="1" lang="en-IE" sz="24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CComprehensibility</a:t>
            </a:r>
            <a:r>
              <a:rPr b="0" lang="en-IE" sz="24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: How understandable the explanation is to the target audience </a:t>
            </a:r>
            <a:endParaRPr b="0" lang="en-IE" sz="2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0360" indent="23413320">
              <a:lnSpc>
                <a:spcPct val="115000"/>
              </a:lnSpc>
              <a:spcAft>
                <a:spcPts val="1236"/>
              </a:spcAft>
              <a:buNone/>
              <a:tabLst>
                <a:tab algn="l" pos="450360"/>
              </a:tabLst>
            </a:pPr>
            <a:r>
              <a:rPr b="1" lang="en-IE" sz="24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EEfficiency</a:t>
            </a:r>
            <a:r>
              <a:rPr b="0" lang="en-IE" sz="24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: Computational and cognitive resources required to generate and process explanations</a:t>
            </a:r>
            <a:r>
              <a:rPr b="0" lang="en-IE" sz="2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IE" sz="2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Evaluation of explanations ?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50360" indent="23413320">
              <a:lnSpc>
                <a:spcPct val="115000"/>
              </a:lnSpc>
              <a:buNone/>
              <a:tabLst>
                <a:tab algn="l" pos="450360"/>
              </a:tabLst>
            </a:pPr>
            <a:r>
              <a:rPr b="1" lang="en-IE" sz="18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NSimSun"/>
              </a:rPr>
              <a:t>UUser-Centered Methods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0360" indent="23413320">
              <a:lnSpc>
                <a:spcPct val="115000"/>
              </a:lnSpc>
              <a:buNone/>
              <a:tabLst>
                <a:tab algn="l" pos="450360"/>
              </a:tabLst>
            </a:pPr>
            <a:endParaRPr b="0" lang="en-IE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0360" indent="23413320">
              <a:lnSpc>
                <a:spcPct val="115000"/>
              </a:lnSpc>
              <a:buNone/>
              <a:tabLst>
                <a:tab algn="l" pos="450360"/>
              </a:tabLst>
            </a:pPr>
            <a:r>
              <a:rPr b="1" lang="en-IE" sz="18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NSimSun"/>
              </a:rPr>
              <a:t>s</a:t>
            </a:r>
            <a:r>
              <a:rPr b="0" lang="en-IE" sz="18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NSimSun"/>
              </a:rPr>
              <a:t>Simulated task experiments:  </a:t>
            </a:r>
            <a:r>
              <a:rPr b="0" i="1" lang="en-IE" sz="18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NSimSun"/>
              </a:rPr>
              <a:t>do explanations improve user performance on specific tasks? 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"/>
            </a:endParaRPr>
          </a:p>
          <a:p>
            <a:pPr marL="450360" indent="0">
              <a:lnSpc>
                <a:spcPct val="115000"/>
              </a:lnSpc>
              <a:buNone/>
            </a:pPr>
            <a:r>
              <a:rPr b="0" lang="en-IE" sz="18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NSimSun"/>
              </a:rPr>
              <a:t>Effect on Trust : </a:t>
            </a:r>
            <a:r>
              <a:rPr b="0" i="1" lang="en-IE" sz="18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NSimSun"/>
              </a:rPr>
              <a:t>Assessing if explanations appropriately increase or decrease user trust based on model capabilities 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"/>
            </a:endParaRPr>
          </a:p>
          <a:p>
            <a:pPr marL="450360" indent="0">
              <a:lnSpc>
                <a:spcPct val="115000"/>
              </a:lnSpc>
              <a:buNone/>
            </a:pPr>
            <a:endParaRPr b="0" lang="en-IE" sz="1800" strike="noStrike" u="none">
              <a:solidFill>
                <a:srgbClr val="000000"/>
              </a:solidFill>
              <a:effectLst/>
              <a:uFillTx/>
              <a:latin typeface=""/>
            </a:endParaRPr>
          </a:p>
          <a:p>
            <a:pPr marL="450360" indent="0">
              <a:lnSpc>
                <a:spcPct val="115000"/>
              </a:lnSpc>
              <a:buNone/>
            </a:pPr>
            <a:r>
              <a:rPr b="0" lang="en-IE" sz="20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NSimSun"/>
              </a:rPr>
              <a:t>Humans prefer simple explanations  - causal structures etc., difficulty in capturing edge cases</a:t>
            </a:r>
            <a:endParaRPr b="0" lang="en-IE" sz="2000" strike="noStrike" u="none">
              <a:solidFill>
                <a:srgbClr val="000000"/>
              </a:solidFill>
              <a:effectLst/>
              <a:uFillTx/>
              <a:latin typeface=""/>
            </a:endParaRPr>
          </a:p>
          <a:p>
            <a:pPr marL="450360" indent="0">
              <a:lnSpc>
                <a:spcPct val="115000"/>
              </a:lnSpc>
              <a:buNone/>
            </a:pPr>
            <a:endParaRPr b="0" lang="en-IE" sz="1800" strike="noStrike" u="none">
              <a:solidFill>
                <a:srgbClr val="000000"/>
              </a:solidFill>
              <a:effectLst/>
              <a:uFillTx/>
              <a:latin typeface=""/>
            </a:endParaRPr>
          </a:p>
          <a:p>
            <a:pPr indent="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18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NSimSun"/>
              </a:rPr>
              <a:t>  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NSimSun"/>
              </a:rPr>
              <a:t>Computational Evaluation Methods</a:t>
            </a:r>
            <a:r>
              <a:rPr b="1" lang="en-IE" sz="2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 </a:t>
            </a:r>
            <a:endParaRPr b="1" lang="en-US" sz="20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Perturbation based changes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0" defTabSz="914400">
              <a:lnSpc>
                <a:spcPct val="90000"/>
              </a:lnSpc>
              <a:spcBef>
                <a:spcPts val="1134"/>
              </a:spcBef>
              <a:buNone/>
              <a:tabLst>
                <a:tab algn="l" pos="0"/>
              </a:tabLst>
            </a:pP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Identify top k features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0" defTabSz="914400">
              <a:lnSpc>
                <a:spcPct val="90000"/>
              </a:lnSpc>
              <a:spcBef>
                <a:spcPts val="1134"/>
              </a:spcBef>
              <a:buNone/>
              <a:tabLst>
                <a:tab algn="l" pos="0"/>
              </a:tabLst>
            </a:pP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Perturb the features   (alter, delete, replace with random)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0" defTabSz="914400">
              <a:lnSpc>
                <a:spcPct val="90000"/>
              </a:lnSpc>
              <a:spcBef>
                <a:spcPts val="1134"/>
              </a:spcBef>
              <a:buNone/>
              <a:tabLst>
                <a:tab algn="l" pos="0"/>
              </a:tabLst>
            </a:pP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Plot prediction versus number of features perturbed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Usually the bigger the change following perturbation, the better the feature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NSimSun"/>
              </a:rPr>
              <a:t>Computational Evaluation Methods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lnSpcReduction="9999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Example-based explanation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Generation of an example to explain the prediction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indent="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2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Prototypes</a:t>
            </a:r>
            <a:r>
              <a:rPr b="0" lang="en-IE" sz="2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: </a:t>
            </a:r>
            <a:r>
              <a:rPr b="0" lang="en-IE" sz="2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Representative examples that illustrate typical cases</a:t>
            </a:r>
            <a:endParaRPr b="0" lang="en-IE" sz="2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indent="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2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Counterfactuals</a:t>
            </a:r>
            <a:r>
              <a:rPr b="0" lang="en-IE" sz="2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: </a:t>
            </a:r>
            <a:r>
              <a:rPr b="0" lang="en-IE" sz="2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Examples showing how inputs could be minimally changed to get different outcomes </a:t>
            </a:r>
            <a:endParaRPr b="0" lang="en-IE" sz="2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indent="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2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Influential instances</a:t>
            </a:r>
            <a:r>
              <a:rPr b="0" lang="en-IE" sz="2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: </a:t>
            </a:r>
            <a:r>
              <a:rPr b="0" lang="en-IE" sz="2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Training examples that has most influence</a:t>
            </a:r>
            <a:endParaRPr b="0" lang="en-IE" sz="2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indent="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2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Boundary examples</a:t>
            </a:r>
            <a:r>
              <a:rPr b="0" lang="en-IE" sz="2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: </a:t>
            </a:r>
            <a:r>
              <a:rPr b="0" lang="en-IE" sz="2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Cases near the decision boundary that demonstrate model limitations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 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indent="0">
              <a:lnSpc>
                <a:spcPct val="115000"/>
              </a:lnSpc>
              <a:spcAft>
                <a:spcPts val="1236"/>
              </a:spcAft>
              <a:buNone/>
            </a:pPr>
            <a:endParaRPr b="0" lang="en-IE" sz="2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NSimSun"/>
              </a:rPr>
              <a:t>Computational Evaluation Methods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Example-based explanation  - </a:t>
            </a:r>
            <a:r>
              <a:rPr b="1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Evaluation metrics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marL="450360" indent="23413320">
              <a:lnSpc>
                <a:spcPct val="115000"/>
              </a:lnSpc>
              <a:buNone/>
              <a:tabLst>
                <a:tab algn="l" pos="45036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PProximity (how close examples are to the original input) 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0360" indent="23413320">
              <a:lnSpc>
                <a:spcPct val="115000"/>
              </a:lnSpc>
              <a:buNone/>
              <a:tabLst>
                <a:tab algn="l" pos="45036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DDiversity (variety of examples provided) 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0360" indent="23413320">
              <a:lnSpc>
                <a:spcPct val="115000"/>
              </a:lnSpc>
              <a:spcAft>
                <a:spcPts val="1236"/>
              </a:spcAft>
              <a:buNone/>
              <a:tabLst>
                <a:tab algn="l" pos="45036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PPlausibility (whether examples seem realistic to users)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115000"/>
              </a:lnSpc>
              <a:spcAft>
                <a:spcPts val="1236"/>
              </a:spcAft>
              <a:buNone/>
            </a:pPr>
            <a:r>
              <a:rPr b="1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NSimSun"/>
              </a:rPr>
              <a:t>Saliency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25000" lnSpcReduction="19999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marL="228600" indent="0" defTabSz="914400">
              <a:lnSpc>
                <a:spcPct val="115000"/>
              </a:lnSpc>
              <a:spcAft>
                <a:spcPts val="1236"/>
              </a:spcAft>
              <a:buNone/>
              <a:tabLst>
                <a:tab algn="l" pos="0"/>
              </a:tabLst>
            </a:pPr>
            <a:endParaRPr b="0" lang="en-IE" sz="2800" strike="noStrike" u="none">
              <a:solidFill>
                <a:srgbClr val="000000"/>
              </a:solidFill>
              <a:effectLst/>
              <a:uFillTx/>
              <a:latin typeface="Calibri Light"/>
            </a:endParaRPr>
          </a:p>
          <a:p>
            <a:pPr indent="0">
              <a:lnSpc>
                <a:spcPct val="115000"/>
              </a:lnSpc>
              <a:spcAft>
                <a:spcPts val="1236"/>
              </a:spcAft>
              <a:buNone/>
            </a:pPr>
            <a:r>
              <a:rPr b="0" lang="en-IE" sz="7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Saliency methods highlight the input features or regions that most influence a model's prediction</a:t>
            </a:r>
            <a:endParaRPr b="0" lang="en-IE" sz="7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0360" indent="23413320">
              <a:lnSpc>
                <a:spcPct val="115000"/>
              </a:lnSpc>
              <a:buNone/>
              <a:tabLst>
                <a:tab algn="l" pos="450360"/>
              </a:tabLst>
            </a:pPr>
            <a:r>
              <a:rPr b="0" lang="en-IE" sz="7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GGradient-based methods: Calculate sensitivity of output with respect to input features </a:t>
            </a:r>
            <a:endParaRPr b="0" lang="en-IE" sz="7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0360" indent="0">
              <a:lnSpc>
                <a:spcPct val="115000"/>
              </a:lnSpc>
              <a:buNone/>
            </a:pPr>
            <a:endParaRPr b="0" lang="en-IE" sz="2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0360" indent="23413320">
              <a:lnSpc>
                <a:spcPct val="115000"/>
              </a:lnSpc>
              <a:buNone/>
              <a:tabLst>
                <a:tab algn="l" pos="450360"/>
              </a:tabLst>
            </a:pPr>
            <a:r>
              <a:rPr b="0" lang="en-IE" sz="7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PPerturbation-based methods: Observe prediction changes when features are modified  </a:t>
            </a:r>
            <a:endParaRPr b="0" lang="en-IE" sz="7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7200" indent="0">
              <a:lnSpc>
                <a:spcPct val="115000"/>
              </a:lnSpc>
              <a:spcAft>
                <a:spcPts val="1236"/>
              </a:spcAft>
              <a:buNone/>
            </a:pPr>
            <a:endParaRPr b="0" lang="en-IE" sz="2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7200" indent="23413320">
              <a:lnSpc>
                <a:spcPct val="115000"/>
              </a:lnSpc>
              <a:spcAft>
                <a:spcPts val="1236"/>
              </a:spcAft>
              <a:buNone/>
              <a:tabLst>
                <a:tab algn="l" pos="457200"/>
              </a:tabLst>
            </a:pPr>
            <a:r>
              <a:rPr b="0" lang="en-IE" sz="7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AApplications: </a:t>
            </a:r>
            <a:endParaRPr b="0" lang="en-IE" sz="7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0360" indent="23413320">
              <a:lnSpc>
                <a:spcPct val="115000"/>
              </a:lnSpc>
              <a:buNone/>
              <a:tabLst>
                <a:tab algn="l" pos="450360"/>
              </a:tabLst>
            </a:pPr>
            <a:r>
              <a:rPr b="0" lang="en-IE" sz="7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IImage classification: Highlighting regions that influenced the classification </a:t>
            </a:r>
            <a:endParaRPr b="0" lang="en-IE" sz="7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marL="450360" indent="23413320">
              <a:lnSpc>
                <a:spcPct val="115000"/>
              </a:lnSpc>
              <a:buNone/>
              <a:tabLst>
                <a:tab algn="l" pos="450360"/>
              </a:tabLst>
            </a:pPr>
            <a:r>
              <a:rPr b="0" lang="en-IE" sz="7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NNLP: Identifying influential words or phrases in text classification</a:t>
            </a:r>
            <a:r>
              <a:rPr b="1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 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XAI - approaches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XAI (Explainable AI)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Typically in AI systems we use data to give a recommendation, classification, prediction etc.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In XAI, we give the recommendation and an explanation and typically try to allow feedback.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Introduction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Box 1"/>
          <p:cNvSpPr/>
          <p:nvPr/>
        </p:nvSpPr>
        <p:spPr>
          <a:xfrm>
            <a:off x="820440" y="981720"/>
            <a:ext cx="10663200" cy="41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IE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XAI models:</a:t>
            </a:r>
            <a:endParaRPr b="0" lang="en-IE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Pre-modelling explainability</a:t>
            </a:r>
            <a:endParaRPr b="0" lang="en-IE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Interpretable models</a:t>
            </a:r>
            <a:endParaRPr b="0" lang="en-IE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Post model explainability</a:t>
            </a:r>
            <a:endParaRPr b="0" lang="en-IE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2"/>
          <p:cNvSpPr/>
          <p:nvPr/>
        </p:nvSpPr>
        <p:spPr>
          <a:xfrm>
            <a:off x="820440" y="981720"/>
            <a:ext cx="106632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IE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Pre-modelling explainability:</a:t>
            </a:r>
            <a:endParaRPr b="0" lang="en-IE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1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Data selection </a:t>
            </a:r>
            <a:endParaRPr b="1" lang="en-IE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1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Preparation transparency</a:t>
            </a:r>
            <a:endParaRPr b="0" lang="en-IE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1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Feature engineering (and documentation): </a:t>
            </a:r>
            <a:r>
              <a:rPr b="0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why certain variables were selected </a:t>
            </a:r>
            <a:endParaRPr b="0" lang="en-IE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1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Design constraints documentation: </a:t>
            </a:r>
            <a:r>
              <a:rPr b="0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Outlining constraints and considerations around</a:t>
            </a:r>
            <a:endParaRPr b="0" lang="en-IE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1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Success metrics definition: </a:t>
            </a:r>
            <a:r>
              <a:rPr b="0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how the algorithm's performance will be measured beyond just technical accuracy</a:t>
            </a:r>
            <a:endParaRPr b="0" lang="en-IE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Explanation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Meaning behind a decision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Can be correct but complex (conjunction of many features)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Non-linear models – more difficult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Accuracy vs Explainability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Often as accuracy increases, explainability suffers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- linear models are relatively easy to explain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- NN and non-linear models - harder to explain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Usually a trade-off between the performance and explainability.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Much previous work has concentrated on improving performance and has largely ignored transparency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XAI – attempts to enable better model interpretability while maintaining performance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Accuracy vs Explainability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2" name=""/>
          <p:cNvSpPr txBox="1"/>
          <p:nvPr/>
        </p:nvSpPr>
        <p:spPr>
          <a:xfrm>
            <a:off x="747360" y="1852560"/>
            <a:ext cx="7712640" cy="426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en-IE" sz="28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Some models are intrinsically explainable</a:t>
            </a:r>
            <a:endParaRPr b="0" lang="en-IE" sz="28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20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20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r>
              <a:rPr b="0" lang="en-IE" sz="22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Linear Regression</a:t>
            </a:r>
            <a:endParaRPr b="0" lang="en-IE" sz="22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12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The effect of each feature is the weight of the feature times the feature value.</a:t>
            </a:r>
            <a:endParaRPr b="0" lang="en-IE" sz="210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210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210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r>
              <a:rPr b="0" i="1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Italic"/>
              </a:rPr>
              <a:t>	</a:t>
            </a:r>
            <a:r>
              <a:rPr b="0" i="1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Italic"/>
              </a:rPr>
              <a:t>	</a:t>
            </a:r>
            <a:r>
              <a:rPr b="0" i="1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Italic"/>
              </a:rPr>
              <a:t>y </a:t>
            </a:r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CMSS10"/>
              </a:rPr>
              <a:t>= </a:t>
            </a:r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CMMI10"/>
              </a:rPr>
              <a:t>β</a:t>
            </a:r>
            <a:r>
              <a:rPr b="0" lang="en-IE" sz="15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0 </a:t>
            </a:r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CMSS10"/>
              </a:rPr>
              <a:t>+ </a:t>
            </a:r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CMMI10"/>
              </a:rPr>
              <a:t>β</a:t>
            </a:r>
            <a:r>
              <a:rPr b="0" lang="en-IE" sz="15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1(</a:t>
            </a:r>
            <a:r>
              <a:rPr b="0" i="1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Italic"/>
              </a:rPr>
              <a:t>x</a:t>
            </a:r>
            <a:r>
              <a:rPr b="0" lang="en-IE" sz="15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1) </a:t>
            </a:r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CMSS10"/>
              </a:rPr>
              <a:t>+ </a:t>
            </a:r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CMMI10"/>
              </a:rPr>
              <a:t>. . . </a:t>
            </a:r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CMSS10"/>
              </a:rPr>
              <a:t>+ </a:t>
            </a:r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CMMI10"/>
              </a:rPr>
              <a:t>β</a:t>
            </a:r>
            <a:r>
              <a:rPr b="0" lang="en-IE" sz="15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Italic"/>
              </a:rPr>
              <a:t>p(</a:t>
            </a:r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Italic"/>
              </a:rPr>
              <a:t>x</a:t>
            </a:r>
            <a:r>
              <a:rPr b="0" lang="en-IE" sz="15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Italic"/>
              </a:rPr>
              <a:t>p)</a:t>
            </a:r>
            <a:endParaRPr b="0" lang="en-IE" sz="150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Accuracy vs Explainability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108000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5" name=""/>
          <p:cNvSpPr txBox="1"/>
          <p:nvPr/>
        </p:nvSpPr>
        <p:spPr>
          <a:xfrm>
            <a:off x="720000" y="1909080"/>
            <a:ext cx="10260000" cy="426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Intrinsic Models - Decision Trees</a:t>
            </a:r>
            <a:endParaRPr b="0" lang="en-IE" sz="21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145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145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Tree based models split the data multiple times according to certain cutoff values in the features.</a:t>
            </a:r>
            <a:endParaRPr b="0" lang="en-IE" sz="210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145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145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Decomposing the decision path into one component per feature. All the edges are connected by ‘AND’.</a:t>
            </a:r>
            <a:endParaRPr b="0" lang="en-IE" sz="210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210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145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Can measure the importance of the feature by considering the information gain</a:t>
            </a:r>
            <a:endParaRPr b="0" lang="en-IE" sz="210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145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Accuracy vs Explainability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8" name=""/>
          <p:cNvSpPr txBox="1"/>
          <p:nvPr/>
        </p:nvSpPr>
        <p:spPr>
          <a:xfrm>
            <a:off x="747360" y="1852560"/>
            <a:ext cx="7712640" cy="426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Neural networks, connectionist, non-linear models</a:t>
            </a:r>
            <a:endParaRPr b="0" lang="en-IE" sz="21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21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Much more difficult to generate explanations</a:t>
            </a:r>
            <a:endParaRPr b="0" lang="en-IE" sz="21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21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Different approaches depending on what information you have access to</a:t>
            </a:r>
            <a:endParaRPr b="0" lang="en-IE" sz="21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21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r>
              <a:rPr b="0" lang="en-IE" sz="21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Neural networks:</a:t>
            </a:r>
            <a:endParaRPr b="0" lang="en-IE" sz="21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21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r>
              <a:rPr b="0" lang="en-IE" sz="145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  <a:hlinkClick r:id="rId1"/>
              </a:rPr>
              <a:t>https://playground.tensorflow.org/</a:t>
            </a:r>
            <a:endParaRPr b="0" lang="en-IE" sz="1450" strike="noStrike" u="none">
              <a:solidFill>
                <a:srgbClr val="0021a6"/>
              </a:solidFill>
              <a:effectLst/>
              <a:uFillTx/>
              <a:latin typeface="SFTT1000"/>
              <a:ea typeface="SFTT1000"/>
            </a:endParaRPr>
          </a:p>
          <a:p>
            <a:endParaRPr b="0" lang="en-IE" sz="1450" strike="noStrike" u="none">
              <a:solidFill>
                <a:srgbClr val="0021a6"/>
              </a:solidFill>
              <a:effectLst/>
              <a:uFillTx/>
              <a:latin typeface="SFTT1000"/>
              <a:ea typeface="SFTT1000"/>
            </a:endParaRPr>
          </a:p>
          <a:p>
            <a:r>
              <a:rPr b="0" lang="en-IE" sz="145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Allows you to build NNS, change architecture, learning rules, data sets etc</a:t>
            </a:r>
            <a:endParaRPr b="0" lang="en-IE" sz="1450" strike="noStrike" u="none">
              <a:solidFill>
                <a:srgbClr val="0021a6"/>
              </a:solidFill>
              <a:effectLst/>
              <a:uFillTx/>
              <a:latin typeface="SFTT1000"/>
              <a:ea typeface="SFTT1000"/>
            </a:endParaRPr>
          </a:p>
          <a:p>
            <a:endParaRPr b="0" lang="en-IE" sz="1450" strike="noStrike" u="none">
              <a:solidFill>
                <a:srgbClr val="0021a6"/>
              </a:solidFill>
              <a:effectLst/>
              <a:uFillTx/>
              <a:latin typeface="SFTT1000"/>
              <a:ea typeface="SFTT1000"/>
            </a:endParaRPr>
          </a:p>
          <a:p>
            <a:endParaRPr b="0" lang="en-IE" sz="1450" strike="noStrike" u="none">
              <a:solidFill>
                <a:srgbClr val="0021a6"/>
              </a:solidFill>
              <a:effectLst/>
              <a:uFillTx/>
              <a:latin typeface="SFTT1000"/>
              <a:ea typeface="SFTT1000"/>
            </a:endParaRPr>
          </a:p>
          <a:p>
            <a:endParaRPr b="0" lang="en-IE" sz="2100" strike="noStrike" u="none">
              <a:solidFill>
                <a:srgbClr val="0021a6"/>
              </a:solidFill>
              <a:effectLst/>
              <a:uFillTx/>
              <a:latin typeface="AlegreyaSans-Regular"/>
              <a:ea typeface="AlegreyaSans-Regular"/>
            </a:endParaRPr>
          </a:p>
          <a:p>
            <a:endParaRPr b="0" lang="en-IE" sz="145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/>
          </p:nvPr>
        </p:nvSpPr>
        <p:spPr>
          <a:xfrm>
            <a:off x="929520" y="10418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Similarly, in reasoning systems, can generate explanations relatively easily.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Oftentimes, simple explanation concepts can be helpful - consider a complex MAS with learning - can be hard to explain dynamics; however, analysis of equilibria can give a reasonable explanation of likely outcomes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/>
          </p:nvPr>
        </p:nvSpPr>
        <p:spPr>
          <a:xfrm>
            <a:off x="929520" y="10418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lnSpcReduction="9999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Basic learning approaches may give better understanding/explanations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If some function is learnable from a simple model, then use the simple model. Tends to lead to better explainability.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e.g. Could use a complex NN to learn a function; may be hard to derive an explanation.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However, we could perhaps learn the same function with a simple decision tree.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/>
          </p:nvPr>
        </p:nvSpPr>
        <p:spPr>
          <a:xfrm>
            <a:off x="929520" y="10418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As we move to more complex models which are less interpretable, other approaches adopted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- feature importance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- dependence plots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- sensitivity analysis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Explainable AI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large research area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much recent attention in the machine learning community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long history in AI research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much domain-specific work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/>
          </p:nvPr>
        </p:nvSpPr>
        <p:spPr>
          <a:xfrm>
            <a:off x="929520" y="10418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IE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Explanations for Neural Networks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Can be difficult to generate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Neural networks can be extremely sensitive to perturbations.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NNs susceptibility to adversarial attacks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57680" y="124920"/>
            <a:ext cx="10515240" cy="69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Saliency - examples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124" name="Picture 11" descr=""/>
          <p:cNvPicPr/>
          <p:nvPr/>
        </p:nvPicPr>
        <p:blipFill>
          <a:blip r:embed="rId1"/>
          <a:stretch/>
        </p:blipFill>
        <p:spPr>
          <a:xfrm>
            <a:off x="266040" y="2360520"/>
            <a:ext cx="5440680" cy="2788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25" name="Picture 12" descr=""/>
          <p:cNvPicPr/>
          <p:nvPr/>
        </p:nvPicPr>
        <p:blipFill>
          <a:blip r:embed="rId2"/>
          <a:stretch/>
        </p:blipFill>
        <p:spPr>
          <a:xfrm>
            <a:off x="6095880" y="2446920"/>
            <a:ext cx="5149800" cy="2615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6" name="TextBox 13"/>
          <p:cNvSpPr/>
          <p:nvPr/>
        </p:nvSpPr>
        <p:spPr>
          <a:xfrm>
            <a:off x="157680" y="6086880"/>
            <a:ext cx="11357640" cy="64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Ref: </a:t>
            </a:r>
            <a:r>
              <a:rPr b="0" lang="en-US" sz="1800" strike="noStrike" u="sng">
                <a:solidFill>
                  <a:schemeClr val="dk1"/>
                </a:solidFill>
                <a:effectLst/>
                <a:uFillTx/>
                <a:latin typeface="Calibri"/>
                <a:hlinkClick r:id="rId3"/>
              </a:rPr>
              <a:t>https://medium.datadriveninvestor.com/visualizing-neural-networks-using-saliency-maps-in-pytorch-289d8e244ab4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Ref: </a:t>
            </a:r>
            <a:r>
              <a:rPr b="0" lang="en-US" sz="1800" strike="noStrike" u="sng">
                <a:solidFill>
                  <a:schemeClr val="dk1"/>
                </a:solidFill>
                <a:effectLst/>
                <a:uFillTx/>
                <a:latin typeface="Calibri"/>
                <a:hlinkClick r:id="rId4"/>
              </a:rPr>
              <a:t>https://arxiv.org/pdf/1312.6034.pdf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62360" y="8820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Adversarial attack (an example)</a:t>
            </a:r>
            <a:endParaRPr b="0" lang="en-US" sz="4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128" name="Picture 3" descr=""/>
          <p:cNvPicPr/>
          <p:nvPr/>
        </p:nvPicPr>
        <p:blipFill>
          <a:blip r:embed="rId1"/>
          <a:stretch/>
        </p:blipFill>
        <p:spPr>
          <a:xfrm>
            <a:off x="1873800" y="2340720"/>
            <a:ext cx="57456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9" name="Rectangle 4"/>
          <p:cNvSpPr/>
          <p:nvPr/>
        </p:nvSpPr>
        <p:spPr>
          <a:xfrm>
            <a:off x="4422240" y="2289600"/>
            <a:ext cx="1890000" cy="655920"/>
          </a:xfrm>
          <a:prstGeom prst="rect">
            <a:avLst/>
          </a:prstGeom>
          <a:solidFill>
            <a:srgbClr val="5b9bd5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ResNet-50</a:t>
            </a:r>
            <a:endParaRPr b="0" lang="en-IE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cxnSp>
        <p:nvCxnSpPr>
          <p:cNvPr id="130" name="Straight Arrow Connector 5"/>
          <p:cNvCxnSpPr>
            <a:stCxn id="128" idx="3"/>
            <a:endCxn id="129" idx="1"/>
          </p:cNvCxnSpPr>
          <p:nvPr/>
        </p:nvCxnSpPr>
        <p:spPr>
          <a:xfrm flipV="1">
            <a:off x="2448360" y="2617560"/>
            <a:ext cx="1974240" cy="10800"/>
          </a:xfrm>
          <a:prstGeom prst="straightConnector1">
            <a:avLst/>
          </a:prstGeom>
          <a:ln>
            <a:solidFill>
              <a:srgbClr val="5b9bd5"/>
            </a:solidFill>
            <a:tailEnd len="med" type="triangle" w="med"/>
          </a:ln>
        </p:spPr>
      </p:cxnSp>
      <p:cxnSp>
        <p:nvCxnSpPr>
          <p:cNvPr id="131" name="Straight Arrow Connector 6"/>
          <p:cNvCxnSpPr/>
          <p:nvPr/>
        </p:nvCxnSpPr>
        <p:spPr>
          <a:xfrm>
            <a:off x="6302880" y="2629080"/>
            <a:ext cx="1059840" cy="360"/>
          </a:xfrm>
          <a:prstGeom prst="straightConnector1">
            <a:avLst/>
          </a:prstGeom>
          <a:ln>
            <a:solidFill>
              <a:srgbClr val="5b9bd5"/>
            </a:solidFill>
            <a:tailEnd len="med" type="triangle" w="med"/>
          </a:ln>
        </p:spPr>
      </p:cxnSp>
      <p:sp>
        <p:nvSpPr>
          <p:cNvPr id="132" name="Rectangle 8"/>
          <p:cNvSpPr/>
          <p:nvPr/>
        </p:nvSpPr>
        <p:spPr>
          <a:xfrm>
            <a:off x="4422240" y="4340160"/>
            <a:ext cx="1890000" cy="667800"/>
          </a:xfrm>
          <a:prstGeom prst="rect">
            <a:avLst/>
          </a:prstGeom>
          <a:solidFill>
            <a:srgbClr val="5b9bd5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ResNet-50</a:t>
            </a:r>
            <a:endParaRPr b="0" lang="en-IE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3" name="TextBox 9"/>
          <p:cNvSpPr/>
          <p:nvPr/>
        </p:nvSpPr>
        <p:spPr>
          <a:xfrm>
            <a:off x="549000" y="2479320"/>
            <a:ext cx="936360" cy="27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Clean image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4" name="Picture 10" descr=""/>
          <p:cNvPicPr/>
          <p:nvPr/>
        </p:nvPicPr>
        <p:blipFill>
          <a:blip r:embed="rId2"/>
          <a:stretch/>
        </p:blipFill>
        <p:spPr>
          <a:xfrm>
            <a:off x="1873800" y="3366360"/>
            <a:ext cx="57240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5" name="TextBox 11"/>
          <p:cNvSpPr/>
          <p:nvPr/>
        </p:nvSpPr>
        <p:spPr>
          <a:xfrm>
            <a:off x="455760" y="3445920"/>
            <a:ext cx="1417680" cy="46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Noise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Augmented by x100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" name="TextBox 12"/>
          <p:cNvSpPr/>
          <p:nvPr/>
        </p:nvSpPr>
        <p:spPr>
          <a:xfrm>
            <a:off x="2039400" y="2997000"/>
            <a:ext cx="29448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+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" name="TextBox 13"/>
          <p:cNvSpPr/>
          <p:nvPr/>
        </p:nvSpPr>
        <p:spPr>
          <a:xfrm>
            <a:off x="2039400" y="3970800"/>
            <a:ext cx="29448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=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TextBox 14"/>
          <p:cNvSpPr/>
          <p:nvPr/>
        </p:nvSpPr>
        <p:spPr>
          <a:xfrm>
            <a:off x="447840" y="4532760"/>
            <a:ext cx="1281960" cy="27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Adversarial image</a:t>
            </a:r>
            <a:endParaRPr b="0" lang="en-IE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139" name="Straight Arrow Connector 15"/>
          <p:cNvCxnSpPr>
            <a:endCxn id="132" idx="1"/>
          </p:cNvCxnSpPr>
          <p:nvPr/>
        </p:nvCxnSpPr>
        <p:spPr>
          <a:xfrm flipV="1">
            <a:off x="2504520" y="4673880"/>
            <a:ext cx="1918080" cy="25920"/>
          </a:xfrm>
          <a:prstGeom prst="straightConnector1">
            <a:avLst/>
          </a:prstGeom>
          <a:ln>
            <a:solidFill>
              <a:srgbClr val="5b9bd5"/>
            </a:solidFill>
            <a:tailEnd len="med" type="triangle" w="med"/>
          </a:ln>
        </p:spPr>
      </p:cxnSp>
      <p:cxnSp>
        <p:nvCxnSpPr>
          <p:cNvPr id="140" name="Straight Arrow Connector 16"/>
          <p:cNvCxnSpPr/>
          <p:nvPr/>
        </p:nvCxnSpPr>
        <p:spPr>
          <a:xfrm>
            <a:off x="6302880" y="4699440"/>
            <a:ext cx="1059840" cy="360"/>
          </a:xfrm>
          <a:prstGeom prst="straightConnector1">
            <a:avLst/>
          </a:prstGeom>
          <a:ln>
            <a:solidFill>
              <a:srgbClr val="5b9bd5"/>
            </a:solidFill>
            <a:tailEnd len="med" type="triangle" w="med"/>
          </a:ln>
        </p:spPr>
      </p:cxnSp>
      <p:pic>
        <p:nvPicPr>
          <p:cNvPr id="141" name="Picture 18" descr=""/>
          <p:cNvPicPr/>
          <p:nvPr/>
        </p:nvPicPr>
        <p:blipFill>
          <a:blip r:embed="rId3"/>
          <a:stretch/>
        </p:blipFill>
        <p:spPr>
          <a:xfrm>
            <a:off x="1871640" y="4359240"/>
            <a:ext cx="57456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2" name="Rectangle 21"/>
          <p:cNvSpPr/>
          <p:nvPr/>
        </p:nvSpPr>
        <p:spPr>
          <a:xfrm>
            <a:off x="7527240" y="3982680"/>
            <a:ext cx="760680" cy="357480"/>
          </a:xfrm>
          <a:prstGeom prst="rect">
            <a:avLst/>
          </a:prstGeom>
          <a:solidFill>
            <a:srgbClr val="00b0f0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43" name="TextBox 22"/>
          <p:cNvSpPr/>
          <p:nvPr/>
        </p:nvSpPr>
        <p:spPr>
          <a:xfrm>
            <a:off x="8382240" y="3949920"/>
            <a:ext cx="88056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Dog 5%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4" name="Rectangle 23"/>
          <p:cNvSpPr/>
          <p:nvPr/>
        </p:nvSpPr>
        <p:spPr>
          <a:xfrm>
            <a:off x="7527240" y="4350960"/>
            <a:ext cx="381600" cy="357480"/>
          </a:xfrm>
          <a:prstGeom prst="rect">
            <a:avLst/>
          </a:prstGeom>
          <a:solidFill>
            <a:srgbClr val="ff0000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45" name="TextBox 24"/>
          <p:cNvSpPr/>
          <p:nvPr/>
        </p:nvSpPr>
        <p:spPr>
          <a:xfrm>
            <a:off x="7935840" y="4333320"/>
            <a:ext cx="121032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Starfish 2%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6" name="Rectangle 25"/>
          <p:cNvSpPr/>
          <p:nvPr/>
        </p:nvSpPr>
        <p:spPr>
          <a:xfrm>
            <a:off x="7531200" y="4700160"/>
            <a:ext cx="2029320" cy="3574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47" name="TextBox 26"/>
          <p:cNvSpPr/>
          <p:nvPr/>
        </p:nvSpPr>
        <p:spPr>
          <a:xfrm>
            <a:off x="9561240" y="4708800"/>
            <a:ext cx="125964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Flower 88%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8" name="Rectangle 27"/>
          <p:cNvSpPr/>
          <p:nvPr/>
        </p:nvSpPr>
        <p:spPr>
          <a:xfrm>
            <a:off x="7527240" y="5049360"/>
            <a:ext cx="596160" cy="357480"/>
          </a:xfrm>
          <a:prstGeom prst="rect">
            <a:avLst/>
          </a:prstGeom>
          <a:solidFill>
            <a:srgbClr val="7030a0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49" name="TextBox 28"/>
          <p:cNvSpPr/>
          <p:nvPr/>
        </p:nvSpPr>
        <p:spPr>
          <a:xfrm>
            <a:off x="8177400" y="5049360"/>
            <a:ext cx="105048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Apple 3%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0" name="Rectangle 29"/>
          <p:cNvSpPr/>
          <p:nvPr/>
        </p:nvSpPr>
        <p:spPr>
          <a:xfrm>
            <a:off x="7527240" y="3619440"/>
            <a:ext cx="572400" cy="357480"/>
          </a:xfrm>
          <a:prstGeom prst="rect">
            <a:avLst/>
          </a:prstGeom>
          <a:solidFill>
            <a:srgbClr val="ffff00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1" name="TextBox 30"/>
          <p:cNvSpPr/>
          <p:nvPr/>
        </p:nvSpPr>
        <p:spPr>
          <a:xfrm>
            <a:off x="8108640" y="3583440"/>
            <a:ext cx="81756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Cat 2%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152" name="Straight Arrow Connector 31"/>
          <p:cNvCxnSpPr>
            <a:endCxn id="146" idx="1"/>
          </p:cNvCxnSpPr>
          <p:nvPr/>
        </p:nvCxnSpPr>
        <p:spPr>
          <a:xfrm flipV="1">
            <a:off x="6312600" y="4878720"/>
            <a:ext cx="1218960" cy="1107360"/>
          </a:xfrm>
          <a:prstGeom prst="straightConnector1">
            <a:avLst/>
          </a:prstGeom>
          <a:ln>
            <a:solidFill>
              <a:srgbClr val="5b9bd5"/>
            </a:solidFill>
            <a:tailEnd len="med" type="triangle" w="med"/>
          </a:ln>
        </p:spPr>
      </p:cxnSp>
      <p:sp>
        <p:nvSpPr>
          <p:cNvPr id="153" name="Rectangle 37"/>
          <p:cNvSpPr/>
          <p:nvPr/>
        </p:nvSpPr>
        <p:spPr>
          <a:xfrm>
            <a:off x="7507800" y="2022120"/>
            <a:ext cx="760680" cy="357480"/>
          </a:xfrm>
          <a:prstGeom prst="rect">
            <a:avLst/>
          </a:prstGeom>
          <a:solidFill>
            <a:srgbClr val="00b0f0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4" name="TextBox 38"/>
          <p:cNvSpPr/>
          <p:nvPr/>
        </p:nvSpPr>
        <p:spPr>
          <a:xfrm>
            <a:off x="8363160" y="1989360"/>
            <a:ext cx="88056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Dog 5%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5" name="Rectangle 39"/>
          <p:cNvSpPr/>
          <p:nvPr/>
        </p:nvSpPr>
        <p:spPr>
          <a:xfrm>
            <a:off x="7507800" y="2390400"/>
            <a:ext cx="596160" cy="357480"/>
          </a:xfrm>
          <a:prstGeom prst="rect">
            <a:avLst/>
          </a:prstGeom>
          <a:solidFill>
            <a:srgbClr val="ff0000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6" name="TextBox 40"/>
          <p:cNvSpPr/>
          <p:nvPr/>
        </p:nvSpPr>
        <p:spPr>
          <a:xfrm>
            <a:off x="8055720" y="2386440"/>
            <a:ext cx="121032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Starfish 3%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7" name="Rectangle 41"/>
          <p:cNvSpPr/>
          <p:nvPr/>
        </p:nvSpPr>
        <p:spPr>
          <a:xfrm>
            <a:off x="7511760" y="2739600"/>
            <a:ext cx="377640" cy="3574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8" name="TextBox 42"/>
          <p:cNvSpPr/>
          <p:nvPr/>
        </p:nvSpPr>
        <p:spPr>
          <a:xfrm>
            <a:off x="7885440" y="2738160"/>
            <a:ext cx="114372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Flower 2%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9" name="Rectangle 43"/>
          <p:cNvSpPr/>
          <p:nvPr/>
        </p:nvSpPr>
        <p:spPr>
          <a:xfrm>
            <a:off x="7507800" y="3088800"/>
            <a:ext cx="596160" cy="357480"/>
          </a:xfrm>
          <a:prstGeom prst="rect">
            <a:avLst/>
          </a:prstGeom>
          <a:solidFill>
            <a:srgbClr val="7030a0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60" name="TextBox 44"/>
          <p:cNvSpPr/>
          <p:nvPr/>
        </p:nvSpPr>
        <p:spPr>
          <a:xfrm>
            <a:off x="8157960" y="3088800"/>
            <a:ext cx="105048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Apple 3%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1" name="Rectangle 45"/>
          <p:cNvSpPr/>
          <p:nvPr/>
        </p:nvSpPr>
        <p:spPr>
          <a:xfrm>
            <a:off x="7507800" y="1658880"/>
            <a:ext cx="2033280" cy="357480"/>
          </a:xfrm>
          <a:prstGeom prst="rect">
            <a:avLst/>
          </a:prstGeom>
          <a:solidFill>
            <a:srgbClr val="ffff00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62" name="TextBox 46"/>
          <p:cNvSpPr/>
          <p:nvPr/>
        </p:nvSpPr>
        <p:spPr>
          <a:xfrm>
            <a:off x="9541440" y="1635120"/>
            <a:ext cx="93348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Cat 87%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228600" y="19296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Example of explanation showing the failing of a NN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533520" y="143208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NN learn to pay attentions to the captions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165" name="Picture 3" descr=""/>
          <p:cNvPicPr/>
          <p:nvPr/>
        </p:nvPicPr>
        <p:blipFill>
          <a:blip r:embed="rId1"/>
          <a:stretch/>
        </p:blipFill>
        <p:spPr>
          <a:xfrm>
            <a:off x="2571840" y="2854080"/>
            <a:ext cx="7327080" cy="324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6" name="TextBox 5"/>
          <p:cNvSpPr/>
          <p:nvPr/>
        </p:nvSpPr>
        <p:spPr>
          <a:xfrm>
            <a:off x="126000" y="6480360"/>
            <a:ext cx="515088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Ref: The image comes from Hungyi Lee’s ML Lectures.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/>
          </p:nvPr>
        </p:nvSpPr>
        <p:spPr>
          <a:xfrm>
            <a:off x="929520" y="10418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7500" lnSpcReduction="19999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Explanations for Neural Networks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The predictions from NN must be aligned with humans and make sense to humans.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Approaches: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- Simplifying neural network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- Visualising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- Highlight aspects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68120" y="207360"/>
            <a:ext cx="11855160" cy="84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The motivation of gradient based explainable approach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168120" y="1086480"/>
            <a:ext cx="10515240" cy="980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5000" lnSpcReduction="9999"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Large gradients for given inputs reflect the importance in activations.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The area with large gradients reflect the interested area by models.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pic>
        <p:nvPicPr>
          <p:cNvPr id="170" name="Picture 9" descr=""/>
          <p:cNvPicPr/>
          <p:nvPr/>
        </p:nvPicPr>
        <p:blipFill>
          <a:blip r:embed="rId1"/>
          <a:stretch/>
        </p:blipFill>
        <p:spPr>
          <a:xfrm>
            <a:off x="168120" y="2806200"/>
            <a:ext cx="5440680" cy="27882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57680" y="124920"/>
            <a:ext cx="10515240" cy="69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Integrated Gradients (2017)</a:t>
            </a:r>
            <a:endParaRPr b="0" lang="en-US" sz="4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266040" y="819720"/>
            <a:ext cx="10762200" cy="316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Integrated Gradients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This work will first create multiple versions of the input image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Typically interpolate from blank image to actual image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The created multiple versions of the input will be fed into the models for computing gradients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The computed gradients will be added together to form the final gradient map.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Gives insight into which pixels lead to decision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pic>
        <p:nvPicPr>
          <p:cNvPr id="173" name="Picture 3" descr=""/>
          <p:cNvPicPr/>
          <p:nvPr/>
        </p:nvPicPr>
        <p:blipFill>
          <a:blip r:embed="rId1"/>
          <a:stretch/>
        </p:blipFill>
        <p:spPr>
          <a:xfrm>
            <a:off x="982800" y="4935600"/>
            <a:ext cx="6232320" cy="1102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4" name="TextBox 4"/>
          <p:cNvSpPr/>
          <p:nvPr/>
        </p:nvSpPr>
        <p:spPr>
          <a:xfrm>
            <a:off x="4944240" y="6215040"/>
            <a:ext cx="2056320" cy="3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Integrated gradients</a:t>
            </a: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75" name="Picture 5" descr=""/>
          <p:cNvPicPr/>
          <p:nvPr/>
        </p:nvPicPr>
        <p:blipFill>
          <a:blip r:embed="rId2"/>
          <a:stretch/>
        </p:blipFill>
        <p:spPr>
          <a:xfrm>
            <a:off x="8092800" y="4855680"/>
            <a:ext cx="2410200" cy="12618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/>
          </p:nvPr>
        </p:nvSpPr>
        <p:spPr>
          <a:xfrm>
            <a:off x="929520" y="10418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Shapley Values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Stems from work in cooperative game theory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Each pixel is viewed as a "player" in a cooperative "game" where the "payout" is the model's prediction. Each pixel's average marginal contribution across all possible combinations of pixels. 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/>
          </p:nvPr>
        </p:nvSpPr>
        <p:spPr>
          <a:xfrm>
            <a:off x="929520" y="10418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62500" lnSpcReduction="19999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3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4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Knowledge Graphs in Explanation</a:t>
            </a:r>
            <a:endParaRPr b="0" lang="en-US" sz="4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3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Knowledge graph - collection of facts or relations</a:t>
            </a:r>
            <a:endParaRPr b="0" lang="en-US" sz="3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3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Typically stored as SPO triples  (subject, predicate, object)</a:t>
            </a:r>
            <a:endParaRPr b="0" lang="en-US" sz="3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3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Many large databases available</a:t>
            </a:r>
            <a:endParaRPr b="0" lang="en-US" sz="3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3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3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DBpedia - 4.6 million entities, </a:t>
            </a:r>
            <a:endParaRPr b="0" lang="en-US" sz="3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3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3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YAGO3 - 17M</a:t>
            </a:r>
            <a:endParaRPr b="0" lang="en-US" sz="3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3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3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Freebase - 40M</a:t>
            </a:r>
            <a:endParaRPr b="0" lang="en-US" sz="3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3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	</a:t>
            </a:r>
            <a:r>
              <a:rPr b="0" lang="en-IE" sz="3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…..</a:t>
            </a:r>
            <a:endParaRPr b="0" lang="en-US" sz="3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/>
          </p:nvPr>
        </p:nvSpPr>
        <p:spPr>
          <a:xfrm>
            <a:off x="929520" y="10418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Some manually curated - by experts, or by collaborative events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Others automated - scraped from collections (prone to noise)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Coverage is an issue - many attribute values missing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1"/>
          <p:cNvSpPr/>
          <p:nvPr/>
        </p:nvSpPr>
        <p:spPr>
          <a:xfrm>
            <a:off x="1183320" y="1062360"/>
            <a:ext cx="9923400" cy="536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Black box nature of many AI systems leads to lack of transparency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 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Makes it difficult to explain their decisions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Explainable AI (XAI) promotes AI algorithms that can show their internal process and explain how they make their decisions.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XAI aims to extract insights about how predictions have been performed or how the AI model operates for a set of inputs.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legreyaSans-Regular"/>
              <a:ea typeface="AlegreyaSans-Regular"/>
            </a:endParaRPr>
          </a:p>
          <a:p>
            <a:pPr defTabSz="914400">
              <a:lnSpc>
                <a:spcPct val="100000"/>
              </a:lnSpc>
            </a:pPr>
            <a:endParaRPr b="0" lang="en-IE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Deep learning has outperformed traditional ML approaches, however there is a lack of opacity/transparenc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y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/>
          </p:nvPr>
        </p:nvSpPr>
        <p:spPr>
          <a:xfrm>
            <a:off x="929520" y="10418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5000" lnSpcReduction="9999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Can be used in learning to: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 i)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Augment input features with semantic information from knowledge graph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   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ii) 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In NNs, can augment intermediate features with knowledge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Can be used to support explanations - incorporate new knowledge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Can also generate explanations for different audiences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/>
          </p:nvPr>
        </p:nvSpPr>
        <p:spPr>
          <a:xfrm>
            <a:off x="929520" y="10418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IE" sz="3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Summary</a:t>
            </a:r>
            <a:endParaRPr b="0" lang="en-US" sz="3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Receiving much attention in recent years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Much studied for a long time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Easier to generate explanations in simpler learning models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Issues regarding evaluation of explanations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2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Much work in neural networks in recent years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Box 1"/>
          <p:cNvSpPr/>
          <p:nvPr/>
        </p:nvSpPr>
        <p:spPr>
          <a:xfrm>
            <a:off x="753120" y="806760"/>
            <a:ext cx="9829440" cy="438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IE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Reliance on AI decisions:</a:t>
            </a:r>
            <a:endParaRPr b="0" lang="en-IE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Product recommendations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Friend suggestions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News recommendation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Autonomous Vehicles in transportation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Financial decisions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	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Medical recommendations</a:t>
            </a:r>
            <a:endParaRPr b="0" lang="en-IE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E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	</a:t>
            </a:r>
            <a:r>
              <a:rPr b="0" lang="en-IE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…..</a:t>
            </a:r>
            <a:endParaRPr b="0" lang="en-IE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E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Regulations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  GDPR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FDA on medical decisions/predictions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algorithmic accountability act 2019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E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many others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Trust and Adoption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Users need to understand why AI makes specific recommendations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If there is a lack of trust, then lower adoption etc.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Ethical Responsibility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Accountability for algorithmic decisions 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buNone/>
            </a:pPr>
            <a:br>
              <a:rPr sz="2600"/>
            </a:br>
            <a:r>
              <a:rPr b="0" lang="en-IE" sz="26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Detecting and mitigating bia</a:t>
            </a:r>
            <a:r>
              <a:rPr b="0" lang="en-IE" sz="28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  </a:t>
            </a:r>
            <a:br>
              <a:rPr sz="4400"/>
            </a:br>
            <a:r>
              <a:rPr b="0" lang="en-IE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Debugging &amp; Improvement</a:t>
            </a:r>
            <a:br>
              <a:rPr sz="4400"/>
            </a:b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</a:pPr>
            <a:br>
              <a:rPr sz="5400"/>
            </a:br>
            <a:r>
              <a:rPr b="0" lang="en-IE" sz="2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Understanding failures (various types)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IE" sz="2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 Model and algorithm enhancement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IE" sz="2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Detecting adversarial attacks.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IE" sz="2000" strike="noStrike" u="none">
                <a:solidFill>
                  <a:srgbClr val="000000"/>
                </a:solidFill>
                <a:effectLst/>
                <a:uFillTx/>
                <a:latin typeface="Calibri Light"/>
                <a:ea typeface="AlegreyaSans-Regular"/>
              </a:rPr>
              <a:t>Informing feature engineering and future data collection.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5074</TotalTime>
  <Application>LibreOffice/25.2.1.2$Windows_X86_64 LibreOffice_project/d3abf4aee5fd705e4a92bba33a32f40bc4e56f49</Application>
  <AppVersion>15.0000</AppVersion>
  <Words>772</Words>
  <Paragraphs>210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2023-03-21T15:28:00Z</dcterms:created>
  <dc:creator>O'Riordan, Colm</dc:creator>
  <dc:description/>
  <dc:language>en-IE</dc:language>
  <cp:lastModifiedBy/>
  <dcterms:modified xsi:type="dcterms:W3CDTF">2025-03-28T08:38:16Z</dcterms:modified>
  <cp:revision>25</cp:revision>
  <dc:subject/>
  <dc:title>Explainable AI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3</vt:i4>
  </property>
  <property fmtid="{D5CDD505-2E9C-101B-9397-08002B2CF9AE}" pid="3" name="PresentationFormat">
    <vt:lpwstr>Widescreen</vt:lpwstr>
  </property>
  <property fmtid="{D5CDD505-2E9C-101B-9397-08002B2CF9AE}" pid="4" name="Slides">
    <vt:i4>28</vt:i4>
  </property>
</Properties>
</file>